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60" r:id="rId4"/>
    <p:sldId id="270" r:id="rId5"/>
    <p:sldId id="261" r:id="rId6"/>
    <p:sldId id="262" r:id="rId7"/>
    <p:sldId id="264" r:id="rId8"/>
    <p:sldId id="258" r:id="rId9"/>
    <p:sldId id="265" r:id="rId10"/>
    <p:sldId id="259" r:id="rId11"/>
    <p:sldId id="266" r:id="rId12"/>
    <p:sldId id="267" r:id="rId13"/>
    <p:sldId id="268" r:id="rId14"/>
    <p:sldId id="269" r:id="rId15"/>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3" autoAdjust="0"/>
    <p:restoredTop sz="94660"/>
  </p:normalViewPr>
  <p:slideViewPr>
    <p:cSldViewPr snapToGrid="0">
      <p:cViewPr varScale="1">
        <p:scale>
          <a:sx n="77" d="100"/>
          <a:sy n="77" d="100"/>
        </p:scale>
        <p:origin x="67" y="10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můžete upravit styl předlohy.</a:t>
            </a:r>
            <a:endParaRPr lang="cs-CZ"/>
          </a:p>
        </p:txBody>
      </p:sp>
      <p:sp>
        <p:nvSpPr>
          <p:cNvPr id="4" name="Zástupný symbol pro datum 3"/>
          <p:cNvSpPr>
            <a:spLocks noGrp="1"/>
          </p:cNvSpPr>
          <p:nvPr>
            <p:ph type="dt" sz="half" idx="10"/>
          </p:nvPr>
        </p:nvSpPr>
        <p:spPr/>
        <p:txBody>
          <a:bodyPr/>
          <a:lstStyle/>
          <a:p>
            <a:fld id="{A75EB4A3-6477-431D-A9B1-40CFF7E0648F}" type="datetimeFigureOut">
              <a:rPr lang="cs-CZ" smtClean="0"/>
              <a:t>21.04.2020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3667083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75EB4A3-6477-431D-A9B1-40CFF7E0648F}" type="datetimeFigureOut">
              <a:rPr lang="cs-CZ" smtClean="0"/>
              <a:t>21.04.2020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1448864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75EB4A3-6477-431D-A9B1-40CFF7E0648F}" type="datetimeFigureOut">
              <a:rPr lang="cs-CZ" smtClean="0"/>
              <a:t>21.04.2020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435478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75EB4A3-6477-431D-A9B1-40CFF7E0648F}" type="datetimeFigureOut">
              <a:rPr lang="cs-CZ" smtClean="0"/>
              <a:t>21.04.2020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3801650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Upravte styly předlohy textu.</a:t>
            </a:r>
          </a:p>
        </p:txBody>
      </p:sp>
      <p:sp>
        <p:nvSpPr>
          <p:cNvPr id="4" name="Zástupný symbol pro datum 3"/>
          <p:cNvSpPr>
            <a:spLocks noGrp="1"/>
          </p:cNvSpPr>
          <p:nvPr>
            <p:ph type="dt" sz="half" idx="10"/>
          </p:nvPr>
        </p:nvSpPr>
        <p:spPr/>
        <p:txBody>
          <a:bodyPr/>
          <a:lstStyle/>
          <a:p>
            <a:fld id="{A75EB4A3-6477-431D-A9B1-40CFF7E0648F}" type="datetimeFigureOut">
              <a:rPr lang="cs-CZ" smtClean="0"/>
              <a:t>21.04.2020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3892547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A75EB4A3-6477-431D-A9B1-40CFF7E0648F}" type="datetimeFigureOut">
              <a:rPr lang="cs-CZ" smtClean="0"/>
              <a:t>21.04.2020</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3460225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A75EB4A3-6477-431D-A9B1-40CFF7E0648F}" type="datetimeFigureOut">
              <a:rPr lang="cs-CZ" smtClean="0"/>
              <a:t>21.04.2020</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1561947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A75EB4A3-6477-431D-A9B1-40CFF7E0648F}" type="datetimeFigureOut">
              <a:rPr lang="cs-CZ" smtClean="0"/>
              <a:t>21.04.2020</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1463456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A75EB4A3-6477-431D-A9B1-40CFF7E0648F}" type="datetimeFigureOut">
              <a:rPr lang="cs-CZ" smtClean="0"/>
              <a:t>21.04.2020</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2046626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A75EB4A3-6477-431D-A9B1-40CFF7E0648F}" type="datetimeFigureOut">
              <a:rPr lang="cs-CZ" smtClean="0"/>
              <a:t>21.04.2020</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1503054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A75EB4A3-6477-431D-A9B1-40CFF7E0648F}" type="datetimeFigureOut">
              <a:rPr lang="cs-CZ" smtClean="0"/>
              <a:t>21.04.2020</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CAF9C827-E6EF-4308-9429-3A3FF4D0F522}" type="slidenum">
              <a:rPr lang="cs-CZ" smtClean="0"/>
              <a:t>‹#›</a:t>
            </a:fld>
            <a:endParaRPr lang="cs-CZ"/>
          </a:p>
        </p:txBody>
      </p:sp>
    </p:spTree>
    <p:extLst>
      <p:ext uri="{BB962C8B-B14F-4D97-AF65-F5344CB8AC3E}">
        <p14:creationId xmlns:p14="http://schemas.microsoft.com/office/powerpoint/2010/main" val="2921229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5EB4A3-6477-431D-A9B1-40CFF7E0648F}" type="datetimeFigureOut">
              <a:rPr lang="cs-CZ" smtClean="0"/>
              <a:t>21.04.2020</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F9C827-E6EF-4308-9429-3A3FF4D0F522}" type="slidenum">
              <a:rPr lang="cs-CZ" smtClean="0"/>
              <a:t>‹#›</a:t>
            </a:fld>
            <a:endParaRPr lang="cs-CZ"/>
          </a:p>
        </p:txBody>
      </p:sp>
    </p:spTree>
    <p:extLst>
      <p:ext uri="{BB962C8B-B14F-4D97-AF65-F5344CB8AC3E}">
        <p14:creationId xmlns:p14="http://schemas.microsoft.com/office/powerpoint/2010/main" val="250255668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uoou.cz/vismo/zobraz_dok.asp?id_org=200144&amp;id_ktg=5088"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uoou.cz/"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b="1" dirty="0" smtClean="0">
                <a:solidFill>
                  <a:srgbClr val="C00000"/>
                </a:solidFill>
              </a:rPr>
              <a:t>Ochrana osobních údajů a GDPR</a:t>
            </a:r>
            <a:endParaRPr lang="cs-CZ" b="1" dirty="0">
              <a:solidFill>
                <a:srgbClr val="C00000"/>
              </a:solidFill>
            </a:endParaRP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1785574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Nadpis 1"/>
          <p:cNvSpPr>
            <a:spLocks noGrp="1"/>
          </p:cNvSpPr>
          <p:nvPr>
            <p:ph type="title"/>
          </p:nvPr>
        </p:nvSpPr>
        <p:spPr/>
        <p:txBody>
          <a:bodyPr/>
          <a:lstStyle/>
          <a:p>
            <a:endParaRPr lang="cs-CZ" altLang="cs-CZ" smtClean="0"/>
          </a:p>
        </p:txBody>
      </p:sp>
      <p:sp>
        <p:nvSpPr>
          <p:cNvPr id="12291" name="Zástupný symbol pro obsah 2"/>
          <p:cNvSpPr>
            <a:spLocks noGrp="1"/>
          </p:cNvSpPr>
          <p:nvPr>
            <p:ph idx="1"/>
          </p:nvPr>
        </p:nvSpPr>
        <p:spPr/>
        <p:txBody>
          <a:bodyPr/>
          <a:lstStyle/>
          <a:p>
            <a:endParaRPr lang="cs-CZ" altLang="cs-CZ" smtClean="0"/>
          </a:p>
        </p:txBody>
      </p:sp>
      <p:pic>
        <p:nvPicPr>
          <p:cNvPr id="1229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7350" y="1773239"/>
            <a:ext cx="9010650" cy="4441825"/>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3583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Co znamená zkratka GDPR?</a:t>
            </a:r>
            <a:br>
              <a:rPr lang="cs-CZ" b="1" dirty="0" smtClean="0"/>
            </a:br>
            <a:endParaRPr lang="cs-CZ" dirty="0"/>
          </a:p>
        </p:txBody>
      </p:sp>
      <p:sp>
        <p:nvSpPr>
          <p:cNvPr id="3" name="Zástupný symbol pro obsah 2"/>
          <p:cNvSpPr>
            <a:spLocks noGrp="1"/>
          </p:cNvSpPr>
          <p:nvPr>
            <p:ph idx="1"/>
          </p:nvPr>
        </p:nvSpPr>
        <p:spPr/>
        <p:txBody>
          <a:bodyPr/>
          <a:lstStyle/>
          <a:p>
            <a:r>
              <a:rPr lang="cs-CZ" dirty="0" smtClean="0"/>
              <a:t>Zkratka </a:t>
            </a:r>
            <a:r>
              <a:rPr lang="cs-CZ" dirty="0"/>
              <a:t>z anglických slov angl. General Data </a:t>
            </a:r>
            <a:r>
              <a:rPr lang="cs-CZ" dirty="0" err="1"/>
              <a:t>Protection</a:t>
            </a:r>
            <a:r>
              <a:rPr lang="cs-CZ" dirty="0"/>
              <a:t> </a:t>
            </a:r>
            <a:r>
              <a:rPr lang="cs-CZ" dirty="0" err="1"/>
              <a:t>Regulation</a:t>
            </a:r>
            <a:r>
              <a:rPr lang="cs-CZ" dirty="0"/>
              <a:t>. Česky: obecné nařízení o ochraně osobních údajů. </a:t>
            </a:r>
            <a:endParaRPr lang="cs-CZ" dirty="0" smtClean="0"/>
          </a:p>
          <a:p>
            <a:r>
              <a:rPr lang="cs-CZ" dirty="0" smtClean="0"/>
              <a:t>Jedná </a:t>
            </a:r>
            <a:r>
              <a:rPr lang="cs-CZ" dirty="0"/>
              <a:t>se o poměrně novou legislativa EU, která zvyšuje ochranu osobních dat občanů.</a:t>
            </a:r>
          </a:p>
          <a:p>
            <a:endParaRPr lang="cs-CZ" dirty="0"/>
          </a:p>
        </p:txBody>
      </p:sp>
    </p:spTree>
    <p:extLst>
      <p:ext uri="{BB962C8B-B14F-4D97-AF65-F5344CB8AC3E}">
        <p14:creationId xmlns:p14="http://schemas.microsoft.com/office/powerpoint/2010/main" val="3588891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Co považuje GDPR za osobní údaje?</a:t>
            </a:r>
            <a:endParaRPr lang="cs-CZ" b="1" dirty="0"/>
          </a:p>
        </p:txBody>
      </p:sp>
      <p:sp>
        <p:nvSpPr>
          <p:cNvPr id="3" name="Zástupný symbol pro obsah 2"/>
          <p:cNvSpPr>
            <a:spLocks noGrp="1"/>
          </p:cNvSpPr>
          <p:nvPr>
            <p:ph idx="1"/>
          </p:nvPr>
        </p:nvSpPr>
        <p:spPr/>
        <p:txBody>
          <a:bodyPr>
            <a:normAutofit/>
          </a:bodyPr>
          <a:lstStyle/>
          <a:p>
            <a:r>
              <a:rPr lang="cs-CZ" b="0" dirty="0" smtClean="0">
                <a:effectLst/>
              </a:rPr>
              <a:t>Osobní údaje jsou ve stávající směrnici z roku 1995 i v GDPR definovány jako veškeré informace vztahující se k identifikované či identifikovatelné fyzické osobě.</a:t>
            </a:r>
            <a:endParaRPr lang="cs-CZ" dirty="0" smtClean="0"/>
          </a:p>
          <a:p>
            <a:r>
              <a:rPr lang="cs-CZ" b="0" dirty="0" smtClean="0">
                <a:effectLst/>
              </a:rPr>
              <a:t>Mezi obecné osobní údaje řadíme jméno, pohlaví, věk a datum narození, osobní stav, ale také IP adresu a fotografický záznam.</a:t>
            </a:r>
            <a:r>
              <a:rPr lang="cs-CZ" dirty="0" smtClean="0"/>
              <a:t> </a:t>
            </a:r>
          </a:p>
          <a:p>
            <a:endParaRPr lang="cs-CZ" b="0" dirty="0" smtClean="0">
              <a:effectLst/>
            </a:endParaRPr>
          </a:p>
        </p:txBody>
      </p:sp>
    </p:spTree>
    <p:extLst>
      <p:ext uri="{BB962C8B-B14F-4D97-AF65-F5344CB8AC3E}">
        <p14:creationId xmlns:p14="http://schemas.microsoft.com/office/powerpoint/2010/main" val="2852370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Citlivé osobní údaje</a:t>
            </a:r>
            <a:endParaRPr lang="cs-CZ" b="1" dirty="0"/>
          </a:p>
        </p:txBody>
      </p:sp>
      <p:sp>
        <p:nvSpPr>
          <p:cNvPr id="3" name="Zástupný symbol pro obsah 2"/>
          <p:cNvSpPr>
            <a:spLocks noGrp="1"/>
          </p:cNvSpPr>
          <p:nvPr>
            <p:ph idx="1"/>
          </p:nvPr>
        </p:nvSpPr>
        <p:spPr/>
        <p:txBody>
          <a:bodyPr>
            <a:normAutofit fontScale="92500"/>
          </a:bodyPr>
          <a:lstStyle/>
          <a:p>
            <a:r>
              <a:rPr lang="cs-CZ" b="0" dirty="0" smtClean="0">
                <a:effectLst/>
              </a:rPr>
              <a:t>Do kategorie citlivých údajů nařízení nově zahrnuje genetické, biometrické údaje a osobní údaje dětí. Zpracování citlivých osobních údajů podléhá mnohem přísnějšímu režimu, než je tomu u obecných údajů.</a:t>
            </a:r>
            <a:endParaRPr lang="cs-CZ" dirty="0" smtClean="0"/>
          </a:p>
          <a:p>
            <a:r>
              <a:rPr lang="cs-CZ" b="0" dirty="0" smtClean="0">
                <a:effectLst/>
              </a:rPr>
              <a:t>Osobní údaje o zdravotním stavu --  veškeré údaje související se zdravotním stavem, které vypovídají o tělesném nebo dušením zdraví člověka.</a:t>
            </a:r>
            <a:endParaRPr lang="cs-CZ" dirty="0" smtClean="0"/>
          </a:p>
          <a:p>
            <a:r>
              <a:rPr lang="cs-CZ" b="0" dirty="0" smtClean="0">
                <a:effectLst/>
              </a:rPr>
              <a:t>Biometrické údaje -- údaje vyplývající z konkrétního technického zpracování týkající se fyzických či fyziologických znaků nebo znaků chování fyzické osoby, které umožňují jedinečnou identifikaci. Typickým biometrickým údajem je např. snímek obličeje, otisk prstu, ale podle poslední judikatury i podpis.</a:t>
            </a:r>
            <a:endParaRPr lang="cs-CZ" dirty="0" smtClean="0"/>
          </a:p>
          <a:p>
            <a:endParaRPr lang="cs-CZ" dirty="0" smtClean="0"/>
          </a:p>
          <a:p>
            <a:endParaRPr lang="cs-CZ" dirty="0"/>
          </a:p>
        </p:txBody>
      </p:sp>
    </p:spTree>
    <p:extLst>
      <p:ext uri="{BB962C8B-B14F-4D97-AF65-F5344CB8AC3E}">
        <p14:creationId xmlns:p14="http://schemas.microsoft.com/office/powerpoint/2010/main" val="783975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Zdroje</a:t>
            </a:r>
            <a:endParaRPr lang="cs-CZ" b="1" dirty="0"/>
          </a:p>
        </p:txBody>
      </p:sp>
      <p:sp>
        <p:nvSpPr>
          <p:cNvPr id="3" name="Zástupný symbol pro obsah 2"/>
          <p:cNvSpPr>
            <a:spLocks noGrp="1"/>
          </p:cNvSpPr>
          <p:nvPr>
            <p:ph idx="1"/>
          </p:nvPr>
        </p:nvSpPr>
        <p:spPr/>
        <p:txBody>
          <a:bodyPr/>
          <a:lstStyle/>
          <a:p>
            <a:r>
              <a:rPr lang="cs-CZ" dirty="0"/>
              <a:t>ŠKORNÍČKOVÁ, Eva. Obecné nařízení o ochraně osobních údajů prakticky. In: </a:t>
            </a:r>
            <a:r>
              <a:rPr lang="cs-CZ" i="1" dirty="0"/>
              <a:t>GDPR</a:t>
            </a:r>
            <a:r>
              <a:rPr lang="cs-CZ" dirty="0"/>
              <a:t> [online]. 2020 [cit. 2020-04-20]. Dostupné z: https://www.gdpr.cz/gdpr/</a:t>
            </a:r>
          </a:p>
          <a:p>
            <a:r>
              <a:rPr lang="cs-CZ" dirty="0"/>
              <a:t>Ze školství – Sekce Často kladené dotazy. In: </a:t>
            </a:r>
            <a:r>
              <a:rPr lang="cs-CZ" i="1" dirty="0"/>
              <a:t>Úřad pro ochranu osobních údajů</a:t>
            </a:r>
            <a:r>
              <a:rPr lang="cs-CZ" dirty="0"/>
              <a:t> [online]. [cit. 2020-04-20]. Dostupné z: </a:t>
            </a:r>
            <a:r>
              <a:rPr lang="cs-CZ" u="sng" dirty="0">
                <a:hlinkClick r:id="rId2"/>
              </a:rPr>
              <a:t>https://www.uoou.cz/vismo/zobraz_dok.asp?id_org=200144&amp;id_ktg=5088</a:t>
            </a:r>
            <a:endParaRPr lang="cs-CZ" dirty="0"/>
          </a:p>
        </p:txBody>
      </p:sp>
    </p:spTree>
    <p:extLst>
      <p:ext uri="{BB962C8B-B14F-4D97-AF65-F5344CB8AC3E}">
        <p14:creationId xmlns:p14="http://schemas.microsoft.com/office/powerpoint/2010/main" val="514288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Nadpis 1"/>
          <p:cNvSpPr>
            <a:spLocks noGrp="1"/>
          </p:cNvSpPr>
          <p:nvPr>
            <p:ph type="title"/>
          </p:nvPr>
        </p:nvSpPr>
        <p:spPr>
          <a:xfrm>
            <a:off x="1919288" y="404813"/>
            <a:ext cx="8228012" cy="1433512"/>
          </a:xfrm>
        </p:spPr>
        <p:txBody>
          <a:bodyPr>
            <a:normAutofit fontScale="90000"/>
          </a:bodyPr>
          <a:lstStyle/>
          <a:p>
            <a:r>
              <a:rPr lang="cs-CZ" altLang="cs-CZ" b="1" smtClean="0"/>
              <a:t>Dostupnost a ochrana informací v ČR</a:t>
            </a:r>
            <a:r>
              <a:rPr lang="cs-CZ" altLang="cs-CZ" smtClean="0"/>
              <a:t/>
            </a:r>
            <a:br>
              <a:rPr lang="cs-CZ" altLang="cs-CZ" smtClean="0"/>
            </a:br>
            <a:endParaRPr lang="cs-CZ" altLang="cs-CZ" smtClean="0"/>
          </a:p>
        </p:txBody>
      </p:sp>
      <p:sp>
        <p:nvSpPr>
          <p:cNvPr id="10243" name="Zástupný symbol pro obsah 2"/>
          <p:cNvSpPr>
            <a:spLocks noGrp="1"/>
          </p:cNvSpPr>
          <p:nvPr>
            <p:ph idx="1"/>
          </p:nvPr>
        </p:nvSpPr>
        <p:spPr>
          <a:xfrm>
            <a:off x="1992313" y="1773238"/>
            <a:ext cx="8228012" cy="4494212"/>
          </a:xfrm>
        </p:spPr>
        <p:txBody>
          <a:bodyPr/>
          <a:lstStyle/>
          <a:p>
            <a:r>
              <a:rPr lang="cs-CZ" altLang="cs-CZ" dirty="0" smtClean="0"/>
              <a:t>Zákon o svobodném přístupu k informacím – veškeré informace, které nebyly prohlášeny za důvěrné jsou veřejné, organizace je musí poskytnout v určené lhůtě a zdarma.</a:t>
            </a:r>
          </a:p>
          <a:p>
            <a:r>
              <a:rPr lang="cs-CZ" altLang="cs-CZ" b="1" dirty="0" smtClean="0"/>
              <a:t>Zákon č. 106/1999 Sb., o svobodném přístupu </a:t>
            </a:r>
            <a:r>
              <a:rPr lang="cs-CZ" altLang="cs-CZ" b="1" dirty="0" smtClean="0"/>
              <a:t>k  </a:t>
            </a:r>
            <a:r>
              <a:rPr lang="cs-CZ" altLang="cs-CZ" b="1" dirty="0" smtClean="0"/>
              <a:t>informacím</a:t>
            </a:r>
          </a:p>
          <a:p>
            <a:endParaRPr lang="cs-CZ" altLang="cs-CZ" dirty="0" smtClean="0"/>
          </a:p>
        </p:txBody>
      </p:sp>
    </p:spTree>
    <p:extLst>
      <p:ext uri="{BB962C8B-B14F-4D97-AF65-F5344CB8AC3E}">
        <p14:creationId xmlns:p14="http://schemas.microsoft.com/office/powerpoint/2010/main" val="1444629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1"/>
          <p:cNvSpPr>
            <a:spLocks noGrp="1"/>
          </p:cNvSpPr>
          <p:nvPr>
            <p:ph type="title"/>
          </p:nvPr>
        </p:nvSpPr>
        <p:spPr/>
        <p:txBody>
          <a:bodyPr/>
          <a:lstStyle/>
          <a:p>
            <a:r>
              <a:rPr lang="cs-CZ" altLang="cs-CZ" b="1" smtClean="0"/>
              <a:t>Úkoly</a:t>
            </a:r>
            <a:endParaRPr lang="en-GB" altLang="cs-CZ" b="1" smtClean="0"/>
          </a:p>
        </p:txBody>
      </p:sp>
      <p:sp>
        <p:nvSpPr>
          <p:cNvPr id="10243" name="Zástupný symbol pro obsah 2"/>
          <p:cNvSpPr>
            <a:spLocks noGrp="1"/>
          </p:cNvSpPr>
          <p:nvPr>
            <p:ph idx="1"/>
          </p:nvPr>
        </p:nvSpPr>
        <p:spPr/>
        <p:txBody>
          <a:bodyPr/>
          <a:lstStyle/>
          <a:p>
            <a:pPr>
              <a:buFont typeface="Times New Roman" charset="0"/>
              <a:buNone/>
              <a:defRPr/>
            </a:pPr>
            <a:r>
              <a:rPr lang="cs-CZ" altLang="cs-CZ" dirty="0" smtClean="0"/>
              <a:t>Určete, které informace jsou soukromé a které veřejné?</a:t>
            </a:r>
          </a:p>
          <a:p>
            <a:pPr>
              <a:buFont typeface="Times New Roman" charset="0"/>
              <a:buNone/>
              <a:defRPr/>
            </a:pPr>
            <a:endParaRPr lang="cs-CZ" altLang="cs-CZ" dirty="0" smtClean="0"/>
          </a:p>
          <a:p>
            <a:pPr marL="514350" indent="-514350">
              <a:buFont typeface="+mj-lt"/>
              <a:buAutoNum type="arabicPeriod"/>
              <a:defRPr/>
            </a:pPr>
            <a:r>
              <a:rPr lang="cs-CZ" altLang="cs-CZ" dirty="0" smtClean="0"/>
              <a:t>Telefonní číslo </a:t>
            </a:r>
            <a:r>
              <a:rPr lang="cs-CZ" altLang="cs-CZ" dirty="0" smtClean="0"/>
              <a:t>školy</a:t>
            </a:r>
            <a:endParaRPr lang="cs-CZ" altLang="cs-CZ" dirty="0" smtClean="0"/>
          </a:p>
          <a:p>
            <a:pPr marL="514350" indent="-514350">
              <a:buFont typeface="+mj-lt"/>
              <a:buAutoNum type="arabicPeriod"/>
              <a:defRPr/>
            </a:pPr>
            <a:r>
              <a:rPr lang="cs-CZ" altLang="cs-CZ" dirty="0" smtClean="0"/>
              <a:t>Adresa bydliště ředitele </a:t>
            </a:r>
            <a:r>
              <a:rPr lang="cs-CZ" altLang="cs-CZ" dirty="0" smtClean="0"/>
              <a:t>školy</a:t>
            </a:r>
            <a:endParaRPr lang="cs-CZ" altLang="cs-CZ" dirty="0" smtClean="0"/>
          </a:p>
          <a:p>
            <a:pPr marL="514350" indent="-514350">
              <a:buFont typeface="+mj-lt"/>
              <a:buAutoNum type="arabicPeriod"/>
              <a:defRPr/>
            </a:pPr>
            <a:r>
              <a:rPr lang="cs-CZ" altLang="cs-CZ" dirty="0" smtClean="0"/>
              <a:t>Termín přijímacích </a:t>
            </a:r>
            <a:r>
              <a:rPr lang="cs-CZ" altLang="cs-CZ" dirty="0" smtClean="0"/>
              <a:t>zkoušek</a:t>
            </a:r>
            <a:endParaRPr lang="cs-CZ" altLang="cs-CZ" dirty="0" smtClean="0"/>
          </a:p>
          <a:p>
            <a:pPr marL="514350" indent="-514350">
              <a:buFont typeface="+mj-lt"/>
              <a:buAutoNum type="arabicPeriod"/>
              <a:defRPr/>
            </a:pPr>
            <a:r>
              <a:rPr lang="cs-CZ" altLang="cs-CZ" dirty="0" smtClean="0"/>
              <a:t>Datum narození </a:t>
            </a:r>
            <a:r>
              <a:rPr lang="cs-CZ" altLang="cs-CZ" dirty="0" smtClean="0"/>
              <a:t>učitelů</a:t>
            </a:r>
            <a:endParaRPr lang="cs-CZ" altLang="cs-CZ" dirty="0" smtClean="0"/>
          </a:p>
          <a:p>
            <a:pPr marL="514350" indent="-514350">
              <a:buFont typeface="+mj-lt"/>
              <a:buAutoNum type="arabicPeriod"/>
              <a:defRPr/>
            </a:pPr>
            <a:r>
              <a:rPr lang="cs-CZ" altLang="cs-CZ" dirty="0" smtClean="0"/>
              <a:t>Termín jarních prázdnin</a:t>
            </a:r>
          </a:p>
          <a:p>
            <a:pPr marL="514350" indent="-514350">
              <a:buClr>
                <a:schemeClr val="bg1"/>
              </a:buClr>
              <a:buFont typeface="+mj-lt"/>
              <a:buAutoNum type="arabicPeriod"/>
              <a:defRPr/>
            </a:pPr>
            <a:endParaRPr lang="cs-CZ" altLang="cs-CZ" dirty="0" smtClean="0"/>
          </a:p>
          <a:p>
            <a:pPr marL="514350" indent="-514350">
              <a:buClr>
                <a:schemeClr val="bg1"/>
              </a:buClr>
              <a:buFont typeface="+mj-lt"/>
              <a:buAutoNum type="arabicPeriod"/>
              <a:defRPr/>
            </a:pPr>
            <a:endParaRPr lang="en-GB" altLang="cs-CZ" dirty="0" smtClean="0"/>
          </a:p>
        </p:txBody>
      </p:sp>
    </p:spTree>
    <p:extLst>
      <p:ext uri="{BB962C8B-B14F-4D97-AF65-F5344CB8AC3E}">
        <p14:creationId xmlns:p14="http://schemas.microsoft.com/office/powerpoint/2010/main" val="3639210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Odpovědi</a:t>
            </a:r>
            <a:endParaRPr lang="cs-CZ" b="1" dirty="0"/>
          </a:p>
        </p:txBody>
      </p:sp>
      <p:sp>
        <p:nvSpPr>
          <p:cNvPr id="3" name="Zástupný symbol pro obsah 2"/>
          <p:cNvSpPr>
            <a:spLocks noGrp="1"/>
          </p:cNvSpPr>
          <p:nvPr>
            <p:ph idx="1"/>
          </p:nvPr>
        </p:nvSpPr>
        <p:spPr/>
        <p:txBody>
          <a:bodyPr/>
          <a:lstStyle/>
          <a:p>
            <a:pPr marL="514350" indent="-514350">
              <a:buFont typeface="+mj-lt"/>
              <a:buAutoNum type="arabicPeriod"/>
              <a:defRPr/>
            </a:pPr>
            <a:r>
              <a:rPr lang="cs-CZ" altLang="cs-CZ" dirty="0"/>
              <a:t>Telefonní číslo </a:t>
            </a:r>
            <a:r>
              <a:rPr lang="cs-CZ" altLang="cs-CZ" dirty="0" smtClean="0"/>
              <a:t>školy (veřejné)</a:t>
            </a:r>
            <a:endParaRPr lang="cs-CZ" altLang="cs-CZ" dirty="0"/>
          </a:p>
          <a:p>
            <a:pPr marL="514350" indent="-514350">
              <a:buFont typeface="+mj-lt"/>
              <a:buAutoNum type="arabicPeriod"/>
              <a:defRPr/>
            </a:pPr>
            <a:r>
              <a:rPr lang="cs-CZ" altLang="cs-CZ" dirty="0"/>
              <a:t>Adresa bydliště ředitele </a:t>
            </a:r>
            <a:r>
              <a:rPr lang="cs-CZ" altLang="cs-CZ" dirty="0" smtClean="0"/>
              <a:t>školy (soukromé)</a:t>
            </a:r>
            <a:endParaRPr lang="cs-CZ" altLang="cs-CZ" dirty="0"/>
          </a:p>
          <a:p>
            <a:pPr marL="514350" indent="-514350">
              <a:buFont typeface="+mj-lt"/>
              <a:buAutoNum type="arabicPeriod"/>
              <a:defRPr/>
            </a:pPr>
            <a:r>
              <a:rPr lang="cs-CZ" altLang="cs-CZ" dirty="0"/>
              <a:t>Termín přijímacích </a:t>
            </a:r>
            <a:r>
              <a:rPr lang="cs-CZ" altLang="cs-CZ" dirty="0" smtClean="0"/>
              <a:t>zkoušek (veřejné)</a:t>
            </a:r>
            <a:endParaRPr lang="cs-CZ" altLang="cs-CZ" dirty="0"/>
          </a:p>
          <a:p>
            <a:pPr marL="514350" indent="-514350">
              <a:buFont typeface="+mj-lt"/>
              <a:buAutoNum type="arabicPeriod"/>
              <a:defRPr/>
            </a:pPr>
            <a:r>
              <a:rPr lang="cs-CZ" altLang="cs-CZ" dirty="0"/>
              <a:t>Datum narození </a:t>
            </a:r>
            <a:r>
              <a:rPr lang="cs-CZ" altLang="cs-CZ" dirty="0" smtClean="0"/>
              <a:t>učitelů (soukromé)</a:t>
            </a:r>
            <a:endParaRPr lang="cs-CZ" altLang="cs-CZ" dirty="0"/>
          </a:p>
          <a:p>
            <a:pPr marL="514350" indent="-514350">
              <a:buFont typeface="+mj-lt"/>
              <a:buAutoNum type="arabicPeriod"/>
              <a:defRPr/>
            </a:pPr>
            <a:r>
              <a:rPr lang="cs-CZ" altLang="cs-CZ" dirty="0"/>
              <a:t>Termín jarních </a:t>
            </a:r>
            <a:r>
              <a:rPr lang="cs-CZ" altLang="cs-CZ" dirty="0" smtClean="0"/>
              <a:t>prázdnin (veřejné)</a:t>
            </a:r>
            <a:endParaRPr lang="cs-CZ" altLang="cs-CZ" dirty="0"/>
          </a:p>
          <a:p>
            <a:endParaRPr lang="cs-CZ" dirty="0"/>
          </a:p>
        </p:txBody>
      </p:sp>
    </p:spTree>
    <p:extLst>
      <p:ext uri="{BB962C8B-B14F-4D97-AF65-F5344CB8AC3E}">
        <p14:creationId xmlns:p14="http://schemas.microsoft.com/office/powerpoint/2010/main" val="1184347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dpis 1"/>
          <p:cNvSpPr>
            <a:spLocks noGrp="1"/>
          </p:cNvSpPr>
          <p:nvPr>
            <p:ph type="title"/>
          </p:nvPr>
        </p:nvSpPr>
        <p:spPr/>
        <p:txBody>
          <a:bodyPr/>
          <a:lstStyle/>
          <a:p>
            <a:r>
              <a:rPr lang="cs-CZ" altLang="cs-CZ" b="1" dirty="0" smtClean="0"/>
              <a:t>Je důležité</a:t>
            </a:r>
          </a:p>
        </p:txBody>
      </p:sp>
      <p:sp>
        <p:nvSpPr>
          <p:cNvPr id="14339" name="Zástupný symbol pro obsah 2"/>
          <p:cNvSpPr>
            <a:spLocks noGrp="1"/>
          </p:cNvSpPr>
          <p:nvPr>
            <p:ph idx="1"/>
          </p:nvPr>
        </p:nvSpPr>
        <p:spPr>
          <a:xfrm>
            <a:off x="838200" y="2045736"/>
            <a:ext cx="8228012" cy="4494212"/>
          </a:xfrm>
        </p:spPr>
        <p:txBody>
          <a:bodyPr/>
          <a:lstStyle/>
          <a:p>
            <a:pPr algn="ctr"/>
            <a:r>
              <a:rPr lang="cs-CZ" altLang="cs-CZ" dirty="0" smtClean="0"/>
              <a:t>Naučit se chránit své soukromí, respektovat soukromí druhých a správně nakládat se svými osobními údaji.</a:t>
            </a:r>
          </a:p>
        </p:txBody>
      </p:sp>
    </p:spTree>
    <p:extLst>
      <p:ext uri="{BB962C8B-B14F-4D97-AF65-F5344CB8AC3E}">
        <p14:creationId xmlns:p14="http://schemas.microsoft.com/office/powerpoint/2010/main" val="3174909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dpis 1"/>
          <p:cNvSpPr>
            <a:spLocks noGrp="1"/>
          </p:cNvSpPr>
          <p:nvPr>
            <p:ph type="title"/>
          </p:nvPr>
        </p:nvSpPr>
        <p:spPr/>
        <p:txBody>
          <a:bodyPr/>
          <a:lstStyle/>
          <a:p>
            <a:r>
              <a:rPr lang="cs-CZ" altLang="cs-CZ" b="1" smtClean="0"/>
              <a:t>Osobní údaje</a:t>
            </a:r>
          </a:p>
        </p:txBody>
      </p:sp>
      <p:sp>
        <p:nvSpPr>
          <p:cNvPr id="15363" name="Zástupný symbol pro obsah 2"/>
          <p:cNvSpPr>
            <a:spLocks noGrp="1"/>
          </p:cNvSpPr>
          <p:nvPr>
            <p:ph idx="1"/>
          </p:nvPr>
        </p:nvSpPr>
        <p:spPr/>
        <p:txBody>
          <a:bodyPr/>
          <a:lstStyle/>
          <a:p>
            <a:r>
              <a:rPr lang="cs-CZ" altLang="cs-CZ" dirty="0" smtClean="0"/>
              <a:t>Osobní údaje – jsou to všechny údaje, které jsou spojené s naší osobou. </a:t>
            </a:r>
          </a:p>
          <a:p>
            <a:r>
              <a:rPr lang="cs-CZ" altLang="cs-CZ" dirty="0" smtClean="0"/>
              <a:t>Je to například jméno, příjmení, datum narození, rodné číslo, číslo dokladu, </a:t>
            </a:r>
            <a:r>
              <a:rPr lang="cs-CZ" altLang="cs-CZ" dirty="0" smtClean="0"/>
              <a:t>…</a:t>
            </a:r>
          </a:p>
          <a:p>
            <a:r>
              <a:rPr lang="cs-CZ" altLang="cs-CZ" dirty="0" smtClean="0"/>
              <a:t>Ale také naše podobizna, videozáznam s naším zobrazením, …</a:t>
            </a:r>
            <a:endParaRPr lang="cs-CZ" altLang="cs-CZ" dirty="0" smtClean="0"/>
          </a:p>
          <a:p>
            <a:endParaRPr lang="cs-CZ" altLang="cs-CZ" dirty="0" smtClean="0"/>
          </a:p>
          <a:p>
            <a:endParaRPr lang="cs-CZ" altLang="cs-CZ" dirty="0" smtClean="0"/>
          </a:p>
          <a:p>
            <a:endParaRPr lang="cs-CZ" altLang="cs-CZ" dirty="0" smtClean="0"/>
          </a:p>
          <a:p>
            <a:endParaRPr lang="cs-CZ" altLang="cs-CZ" dirty="0" smtClean="0"/>
          </a:p>
          <a:p>
            <a:endParaRPr lang="cs-CZ" altLang="cs-CZ" dirty="0" smtClean="0"/>
          </a:p>
          <a:p>
            <a:endParaRPr lang="cs-CZ" altLang="cs-CZ" dirty="0" smtClean="0"/>
          </a:p>
        </p:txBody>
      </p:sp>
    </p:spTree>
    <p:extLst>
      <p:ext uri="{BB962C8B-B14F-4D97-AF65-F5344CB8AC3E}">
        <p14:creationId xmlns:p14="http://schemas.microsoft.com/office/powerpoint/2010/main" val="680699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p:txBody>
          <a:bodyPr/>
          <a:lstStyle/>
          <a:p>
            <a:r>
              <a:rPr lang="cs-CZ" altLang="cs-CZ" b="1" smtClean="0"/>
              <a:t>Zpracování osobních údajů</a:t>
            </a:r>
          </a:p>
        </p:txBody>
      </p:sp>
      <p:sp>
        <p:nvSpPr>
          <p:cNvPr id="17411" name="Zástupný symbol pro obsah 2"/>
          <p:cNvSpPr>
            <a:spLocks noGrp="1"/>
          </p:cNvSpPr>
          <p:nvPr>
            <p:ph idx="1"/>
          </p:nvPr>
        </p:nvSpPr>
        <p:spPr/>
        <p:txBody>
          <a:bodyPr/>
          <a:lstStyle/>
          <a:p>
            <a:r>
              <a:rPr lang="cs-CZ" altLang="cs-CZ" dirty="0" smtClean="0"/>
              <a:t>Způsob využívání osobních údajů je vymezen zákonem.</a:t>
            </a:r>
          </a:p>
          <a:p>
            <a:r>
              <a:rPr lang="cs-CZ" altLang="cs-CZ" dirty="0" smtClean="0"/>
              <a:t>Musí se jim řídit školy, lékaři, zájmové organizace, organizace poskytující </a:t>
            </a:r>
            <a:r>
              <a:rPr lang="cs-CZ" altLang="cs-CZ" dirty="0" smtClean="0"/>
              <a:t>služby.</a:t>
            </a:r>
          </a:p>
          <a:p>
            <a:endParaRPr lang="cs-CZ" altLang="cs-CZ" dirty="0" smtClean="0"/>
          </a:p>
          <a:p>
            <a:endParaRPr lang="cs-CZ" altLang="cs-CZ" dirty="0" smtClean="0"/>
          </a:p>
        </p:txBody>
      </p:sp>
    </p:spTree>
    <p:extLst>
      <p:ext uri="{BB962C8B-B14F-4D97-AF65-F5344CB8AC3E}">
        <p14:creationId xmlns:p14="http://schemas.microsoft.com/office/powerpoint/2010/main" val="21593608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Nadpis 1"/>
          <p:cNvSpPr>
            <a:spLocks noGrp="1"/>
          </p:cNvSpPr>
          <p:nvPr>
            <p:ph type="title"/>
          </p:nvPr>
        </p:nvSpPr>
        <p:spPr/>
        <p:txBody>
          <a:bodyPr/>
          <a:lstStyle/>
          <a:p>
            <a:endParaRPr lang="cs-CZ" altLang="cs-CZ" dirty="0" smtClean="0"/>
          </a:p>
        </p:txBody>
      </p:sp>
      <p:sp>
        <p:nvSpPr>
          <p:cNvPr id="11267" name="Zástupný symbol pro obsah 2"/>
          <p:cNvSpPr>
            <a:spLocks noGrp="1"/>
          </p:cNvSpPr>
          <p:nvPr>
            <p:ph idx="1"/>
          </p:nvPr>
        </p:nvSpPr>
        <p:spPr/>
        <p:txBody>
          <a:bodyPr/>
          <a:lstStyle/>
          <a:p>
            <a:r>
              <a:rPr lang="cs-CZ" altLang="cs-CZ" smtClean="0"/>
              <a:t>Údaje týkající se jednotlivce (osobní údaje) – jsou důvěrné a žádná instituce je nesmí sdělovat.</a:t>
            </a:r>
          </a:p>
          <a:p>
            <a:r>
              <a:rPr lang="cs-CZ" altLang="cs-CZ" i="1" smtClean="0"/>
              <a:t>Úřad pro ochranu osobních údajů </a:t>
            </a:r>
            <a:endParaRPr lang="cs-CZ" altLang="cs-CZ" smtClean="0"/>
          </a:p>
          <a:p>
            <a:endParaRPr lang="cs-CZ" altLang="cs-CZ" smtClean="0"/>
          </a:p>
        </p:txBody>
      </p:sp>
    </p:spTree>
    <p:extLst>
      <p:ext uri="{BB962C8B-B14F-4D97-AF65-F5344CB8AC3E}">
        <p14:creationId xmlns:p14="http://schemas.microsoft.com/office/powerpoint/2010/main" val="2303557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p:txBody>
          <a:bodyPr/>
          <a:lstStyle/>
          <a:p>
            <a:r>
              <a:rPr lang="cs-CZ" altLang="cs-CZ" b="1" smtClean="0"/>
              <a:t>Úřad pro ochranu osobních údajů</a:t>
            </a:r>
          </a:p>
        </p:txBody>
      </p:sp>
      <p:sp>
        <p:nvSpPr>
          <p:cNvPr id="18435" name="Zástupný symbol pro obsah 2"/>
          <p:cNvSpPr>
            <a:spLocks noGrp="1"/>
          </p:cNvSpPr>
          <p:nvPr>
            <p:ph idx="1"/>
          </p:nvPr>
        </p:nvSpPr>
        <p:spPr/>
        <p:txBody>
          <a:bodyPr/>
          <a:lstStyle/>
          <a:p>
            <a:r>
              <a:rPr lang="cs-CZ" altLang="cs-CZ" smtClean="0">
                <a:hlinkClick r:id="rId2"/>
              </a:rPr>
              <a:t>http://www.uoou.cz/</a:t>
            </a:r>
            <a:endParaRPr lang="cs-CZ" altLang="cs-CZ" smtClean="0"/>
          </a:p>
          <a:p>
            <a:r>
              <a:rPr lang="cs-CZ" altLang="cs-CZ" smtClean="0"/>
              <a:t>Právo na ochranu osobních údajů vzniklo za účelem ochrany osobních údajů lidí před jejich možným zneužitím.</a:t>
            </a:r>
          </a:p>
          <a:p>
            <a:endParaRPr lang="cs-CZ" altLang="cs-CZ" smtClean="0"/>
          </a:p>
          <a:p>
            <a:endParaRPr lang="cs-CZ" altLang="cs-CZ" smtClean="0"/>
          </a:p>
        </p:txBody>
      </p:sp>
    </p:spTree>
    <p:extLst>
      <p:ext uri="{BB962C8B-B14F-4D97-AF65-F5344CB8AC3E}">
        <p14:creationId xmlns:p14="http://schemas.microsoft.com/office/powerpoint/2010/main" val="2356854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TotalTime>
  <Words>532</Words>
  <Application>Microsoft Office PowerPoint</Application>
  <PresentationFormat>Širokoúhlá obrazovka</PresentationFormat>
  <Paragraphs>49</Paragraphs>
  <Slides>14</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14</vt:i4>
      </vt:variant>
    </vt:vector>
  </HeadingPairs>
  <TitlesOfParts>
    <vt:vector size="19" baseType="lpstr">
      <vt:lpstr>Arial</vt:lpstr>
      <vt:lpstr>Calibri</vt:lpstr>
      <vt:lpstr>Calibri Light</vt:lpstr>
      <vt:lpstr>Times New Roman</vt:lpstr>
      <vt:lpstr>Motiv Office</vt:lpstr>
      <vt:lpstr>Ochrana osobních údajů a GDPR</vt:lpstr>
      <vt:lpstr>Dostupnost a ochrana informací v ČR </vt:lpstr>
      <vt:lpstr>Úkoly</vt:lpstr>
      <vt:lpstr>Odpovědi</vt:lpstr>
      <vt:lpstr>Je důležité</vt:lpstr>
      <vt:lpstr>Osobní údaje</vt:lpstr>
      <vt:lpstr>Zpracování osobních údajů</vt:lpstr>
      <vt:lpstr>Prezentace aplikace PowerPoint</vt:lpstr>
      <vt:lpstr>Úřad pro ochranu osobních údajů</vt:lpstr>
      <vt:lpstr>Prezentace aplikace PowerPoint</vt:lpstr>
      <vt:lpstr>Co znamená zkratka GDPR? </vt:lpstr>
      <vt:lpstr>Co považuje GDPR za osobní údaje?</vt:lpstr>
      <vt:lpstr>Citlivé osobní údaje</vt:lpstr>
      <vt:lpstr>Zdroje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Ochrana osobních údajů a GDPR</dc:title>
  <dc:creator>bresticova</dc:creator>
  <cp:lastModifiedBy>bresticova</cp:lastModifiedBy>
  <cp:revision>2</cp:revision>
  <dcterms:created xsi:type="dcterms:W3CDTF">2020-04-21T08:10:07Z</dcterms:created>
  <dcterms:modified xsi:type="dcterms:W3CDTF">2020-04-21T08:14:41Z</dcterms:modified>
</cp:coreProperties>
</file>